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2015.03.25.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2015.03.25.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2015.03.25.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9DF4919B-4047-4DB1-8B39-23A42AEBA556}" type="datetimeFigureOut">
              <a:rPr lang="hu-HU" smtClean="0"/>
              <a:t>2015.03.25.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9DF4919B-4047-4DB1-8B39-23A42AEBA556}" type="datetimeFigureOut">
              <a:rPr lang="hu-HU" smtClean="0"/>
              <a:t>2015.03.25.</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9DF4919B-4047-4DB1-8B39-23A42AEBA556}" type="datetimeFigureOut">
              <a:rPr lang="hu-HU" smtClean="0"/>
              <a:t>2015.03.25.</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9DF4919B-4047-4DB1-8B39-23A42AEBA556}" type="datetimeFigureOut">
              <a:rPr lang="hu-HU" smtClean="0"/>
              <a:t>2015.03.25.</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9DF4919B-4047-4DB1-8B39-23A42AEBA556}" type="datetimeFigureOut">
              <a:rPr lang="hu-HU" smtClean="0"/>
              <a:t>2015.03.25.</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9DF4919B-4047-4DB1-8B39-23A42AEBA556}" type="datetimeFigureOut">
              <a:rPr lang="hu-HU" smtClean="0"/>
              <a:t>2015.03.25.</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t>2015.03.25.</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9DF4919B-4047-4DB1-8B39-23A42AEBA556}" type="datetimeFigureOut">
              <a:rPr lang="hu-HU" smtClean="0"/>
              <a:t>2015.03.25.</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450ADBC-3396-4FFB-9E58-A6AB70DCADD4}" type="slidenum">
              <a:rPr lang="hu-HU" smtClean="0"/>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F4919B-4047-4DB1-8B39-23A42AEBA556}" type="datetimeFigureOut">
              <a:rPr lang="hu-HU" smtClean="0"/>
              <a:t>2015.03.25.</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0ADBC-3396-4FFB-9E58-A6AB70DCADD4}" type="slidenum">
              <a:rPr lang="hu-HU" smtClean="0"/>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bit.ly/1DZStH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hu.wikipedia.org/wiki/Thaif%C3%B6ld%E2%80%93Burma-vas%C3%BAtvona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mult-kor.hu/20120530_a_japanamerikaiak_internalasa_a_masodik_vilaghaboruba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u.wikipedia.org/wiki/N%C3%A9pirt%C3%A1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A 2. világháború jellegzetességei, borzalmai</a:t>
            </a:r>
            <a:endParaRPr lang="hu-HU" dirty="0"/>
          </a:p>
        </p:txBody>
      </p:sp>
      <p:sp>
        <p:nvSpPr>
          <p:cNvPr id="3" name="Alcím 2"/>
          <p:cNvSpPr>
            <a:spLocks noGrp="1"/>
          </p:cNvSpPr>
          <p:nvPr>
            <p:ph type="subTitle" idx="1"/>
          </p:nvPr>
        </p:nvSpPr>
        <p:spPr/>
        <p:txBody>
          <a:bodyPr/>
          <a:lstStyle/>
          <a:p>
            <a:endParaRPr lang="hu-HU"/>
          </a:p>
        </p:txBody>
      </p:sp>
    </p:spTree>
    <p:extLst>
      <p:ext uri="{BB962C8B-B14F-4D97-AF65-F5344CB8AC3E}">
        <p14:creationId xmlns:p14="http://schemas.microsoft.com/office/powerpoint/2010/main" val="2571511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Páncélosok és légierő kombinálása</a:t>
            </a:r>
            <a:endParaRPr lang="hu-HU" dirty="0"/>
          </a:p>
        </p:txBody>
      </p:sp>
      <p:sp>
        <p:nvSpPr>
          <p:cNvPr id="3" name="Tartalom helye 2"/>
          <p:cNvSpPr>
            <a:spLocks noGrp="1"/>
          </p:cNvSpPr>
          <p:nvPr>
            <p:ph idx="1"/>
          </p:nvPr>
        </p:nvSpPr>
        <p:spPr>
          <a:xfrm>
            <a:off x="457200" y="1600200"/>
            <a:ext cx="8229600" cy="4997152"/>
          </a:xfrm>
        </p:spPr>
        <p:txBody>
          <a:bodyPr/>
          <a:lstStyle/>
          <a:p>
            <a:endParaRPr lang="hu-HU" dirty="0" smtClean="0"/>
          </a:p>
          <a:p>
            <a:r>
              <a:rPr lang="hu-HU" dirty="0" smtClean="0"/>
              <a:t>Megszünteti az állóháborút (amíg az erőegyensúly be nem áll), a védekező fél kedvezőtlen pozícióba kerül</a:t>
            </a:r>
          </a:p>
          <a:p>
            <a:endParaRPr lang="hu-HU" dirty="0"/>
          </a:p>
        </p:txBody>
      </p:sp>
      <p:sp>
        <p:nvSpPr>
          <p:cNvPr id="4" name="Lefelé nyíl 3"/>
          <p:cNvSpPr/>
          <p:nvPr/>
        </p:nvSpPr>
        <p:spPr>
          <a:xfrm flipH="1">
            <a:off x="1331640" y="1340768"/>
            <a:ext cx="432048"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759382"/>
            <a:ext cx="3816424" cy="2477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zövegdoboz 4"/>
          <p:cNvSpPr txBox="1"/>
          <p:nvPr/>
        </p:nvSpPr>
        <p:spPr>
          <a:xfrm>
            <a:off x="755576" y="5589240"/>
            <a:ext cx="3312368" cy="646331"/>
          </a:xfrm>
          <a:prstGeom prst="rect">
            <a:avLst/>
          </a:prstGeom>
          <a:noFill/>
        </p:spPr>
        <p:txBody>
          <a:bodyPr wrap="square" rtlCol="0">
            <a:spAutoFit/>
          </a:bodyPr>
          <a:lstStyle/>
          <a:p>
            <a:r>
              <a:rPr lang="hu-HU" dirty="0" err="1" smtClean="0"/>
              <a:t>Ju</a:t>
            </a:r>
            <a:r>
              <a:rPr lang="hu-HU" dirty="0" smtClean="0"/>
              <a:t> 87-es német taktikai zuhanóbombázó vagy Stuka</a:t>
            </a:r>
            <a:endParaRPr lang="hu-HU" dirty="0"/>
          </a:p>
        </p:txBody>
      </p:sp>
    </p:spTree>
    <p:extLst>
      <p:ext uri="{BB962C8B-B14F-4D97-AF65-F5344CB8AC3E}">
        <p14:creationId xmlns:p14="http://schemas.microsoft.com/office/powerpoint/2010/main" val="2850875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Totális háború</a:t>
            </a:r>
            <a:endParaRPr lang="hu-HU" dirty="0"/>
          </a:p>
        </p:txBody>
      </p:sp>
      <p:sp>
        <p:nvSpPr>
          <p:cNvPr id="3" name="Tartalom helye 2"/>
          <p:cNvSpPr>
            <a:spLocks noGrp="1"/>
          </p:cNvSpPr>
          <p:nvPr>
            <p:ph idx="1"/>
          </p:nvPr>
        </p:nvSpPr>
        <p:spPr>
          <a:xfrm>
            <a:off x="179512" y="1600200"/>
            <a:ext cx="8640960" cy="4525963"/>
          </a:xfrm>
        </p:spPr>
        <p:txBody>
          <a:bodyPr/>
          <a:lstStyle/>
          <a:p>
            <a:r>
              <a:rPr lang="hu-HU" dirty="0" smtClean="0"/>
              <a:t>A pusztítás a bombázások (szőnyegbombázás) révén érinti a civil hátországot is	emberéletben a veszteségek megközelítik a katonai áldozatokét</a:t>
            </a:r>
          </a:p>
          <a:p>
            <a:r>
              <a:rPr lang="hu-HU" dirty="0" smtClean="0"/>
              <a:t>Erődvárosok, pl. Leningrád (1941-44: 900 napos ostrom)</a:t>
            </a:r>
            <a:br>
              <a:rPr lang="hu-HU" dirty="0" smtClean="0"/>
            </a:br>
            <a:r>
              <a:rPr lang="hu-HU" dirty="0" err="1" smtClean="0"/>
              <a:t>-a</a:t>
            </a:r>
            <a:r>
              <a:rPr lang="hu-HU" dirty="0" smtClean="0"/>
              <a:t> németek célja a kiéheztetés, a lakosság megtörése volt</a:t>
            </a:r>
            <a:endParaRPr lang="hu-HU" dirty="0"/>
          </a:p>
        </p:txBody>
      </p:sp>
      <p:sp>
        <p:nvSpPr>
          <p:cNvPr id="4" name="Jobbra nyíl 3"/>
          <p:cNvSpPr/>
          <p:nvPr/>
        </p:nvSpPr>
        <p:spPr>
          <a:xfrm flipV="1">
            <a:off x="287524" y="2780929"/>
            <a:ext cx="64807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2821202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06090"/>
          </a:xfrm>
        </p:spPr>
        <p:txBody>
          <a:bodyPr>
            <a:normAutofit fontScale="90000"/>
          </a:bodyPr>
          <a:lstStyle/>
          <a:p>
            <a:r>
              <a:rPr lang="hu-HU" dirty="0"/>
              <a:t>P</a:t>
            </a:r>
            <a:r>
              <a:rPr lang="hu-HU" dirty="0" smtClean="0"/>
              <a:t>artizánok</a:t>
            </a:r>
            <a:endParaRPr lang="hu-HU" dirty="0"/>
          </a:p>
        </p:txBody>
      </p:sp>
      <p:sp>
        <p:nvSpPr>
          <p:cNvPr id="3" name="Tartalom helye 2"/>
          <p:cNvSpPr>
            <a:spLocks noGrp="1"/>
          </p:cNvSpPr>
          <p:nvPr>
            <p:ph idx="1"/>
          </p:nvPr>
        </p:nvSpPr>
        <p:spPr>
          <a:xfrm>
            <a:off x="457200" y="1052736"/>
            <a:ext cx="8229600" cy="5400600"/>
          </a:xfrm>
        </p:spPr>
        <p:txBody>
          <a:bodyPr>
            <a:normAutofit fontScale="70000" lnSpcReduction="20000"/>
          </a:bodyPr>
          <a:lstStyle/>
          <a:p>
            <a:r>
              <a:rPr lang="hu-HU" dirty="0" smtClean="0"/>
              <a:t>Azok </a:t>
            </a:r>
            <a:r>
              <a:rPr lang="hu-HU" dirty="0"/>
              <a:t>a népi </a:t>
            </a:r>
            <a:r>
              <a:rPr lang="hu-HU" dirty="0" smtClean="0"/>
              <a:t>felkelők, </a:t>
            </a:r>
            <a:r>
              <a:rPr lang="hu-HU" dirty="0"/>
              <a:t>akik a hazájukba benyomult ellenség által megszállt területen ragadtak fegyvert. </a:t>
            </a:r>
            <a:r>
              <a:rPr lang="hu-HU" dirty="0" smtClean="0"/>
              <a:t>Jól </a:t>
            </a:r>
            <a:r>
              <a:rPr lang="hu-HU" dirty="0"/>
              <a:t>ismerik lakóhelyük környékét, s ez előnyt jelent számukra az általában túlerőben levő ellenséggel szemben. </a:t>
            </a:r>
            <a:endParaRPr lang="hu-HU" dirty="0" smtClean="0"/>
          </a:p>
          <a:p>
            <a:r>
              <a:rPr lang="hu-HU" dirty="0" smtClean="0"/>
              <a:t>A </a:t>
            </a:r>
            <a:r>
              <a:rPr lang="hu-HU" dirty="0"/>
              <a:t>partizánháborúk </a:t>
            </a:r>
            <a:r>
              <a:rPr lang="hu-HU" dirty="0" smtClean="0"/>
              <a:t>a </a:t>
            </a:r>
            <a:r>
              <a:rPr lang="hu-HU" dirty="0"/>
              <a:t>függetlenségért, a nemzeti felszabadulásért, az idegen hódítók kiűzéséért indulnak. Mivel a partizánhadseregre jellemző a katonai szervezettség (egységek és alegységek, alá- és fölérendeltség, rendfokozatok, katonai fegyelem stb.), ezért a nemzetközi jog szerint reguláris hadseregnek, az elfogott partizánok pedig hadifoglyoknak tekintendők. </a:t>
            </a:r>
            <a:endParaRPr lang="hu-HU" dirty="0" smtClean="0"/>
          </a:p>
          <a:p>
            <a:r>
              <a:rPr lang="hu-HU" dirty="0" smtClean="0"/>
              <a:t>1942-től </a:t>
            </a:r>
            <a:r>
              <a:rPr lang="hu-HU" dirty="0"/>
              <a:t>a Jugoszláviában tevékenykedő </a:t>
            </a:r>
            <a:r>
              <a:rPr lang="hu-HU" dirty="0" smtClean="0"/>
              <a:t>gerillacsoportok </a:t>
            </a:r>
            <a:r>
              <a:rPr lang="hu-HU" dirty="0"/>
              <a:t>tagjai „partizánoknak” nevezték magukat. Ezeket a partizáncsoportokat, később alakulatokat Tito álnév alatt a kommunista </a:t>
            </a:r>
            <a:r>
              <a:rPr lang="hu-HU" dirty="0" err="1"/>
              <a:t>Joszip</a:t>
            </a:r>
            <a:r>
              <a:rPr lang="hu-HU" dirty="0"/>
              <a:t> </a:t>
            </a:r>
            <a:r>
              <a:rPr lang="hu-HU" dirty="0" err="1"/>
              <a:t>Broz</a:t>
            </a:r>
            <a:r>
              <a:rPr lang="hu-HU" dirty="0"/>
              <a:t> irányította. </a:t>
            </a:r>
            <a:endParaRPr lang="hu-HU" dirty="0" smtClean="0"/>
          </a:p>
          <a:p>
            <a:r>
              <a:rPr lang="hu-HU" dirty="0" smtClean="0">
                <a:hlinkClick r:id="rId2"/>
              </a:rPr>
              <a:t>http</a:t>
            </a:r>
            <a:r>
              <a:rPr lang="hu-HU" dirty="0">
                <a:hlinkClick r:id="rId2"/>
              </a:rPr>
              <a:t>://</a:t>
            </a:r>
            <a:r>
              <a:rPr lang="hu-HU" dirty="0" smtClean="0">
                <a:hlinkClick r:id="rId2"/>
              </a:rPr>
              <a:t>bit.ly/1DZStHH</a:t>
            </a:r>
            <a:r>
              <a:rPr lang="hu-HU" dirty="0" smtClean="0"/>
              <a:t> </a:t>
            </a:r>
          </a:p>
          <a:p>
            <a:r>
              <a:rPr lang="hu-HU" dirty="0" smtClean="0"/>
              <a:t>TK. 129/3.: a partizántevékenység helyszínei</a:t>
            </a:r>
          </a:p>
          <a:p>
            <a:pPr lvl="0"/>
            <a:r>
              <a:rPr lang="hu-HU" sz="3100" dirty="0" err="1">
                <a:solidFill>
                  <a:prstClr val="black"/>
                </a:solidFill>
              </a:rPr>
              <a:t>Lidice</a:t>
            </a:r>
            <a:r>
              <a:rPr lang="hu-HU" sz="3100" dirty="0">
                <a:solidFill>
                  <a:prstClr val="black"/>
                </a:solidFill>
              </a:rPr>
              <a:t> tragédiája (Csehország</a:t>
            </a:r>
            <a:r>
              <a:rPr lang="hu-HU" sz="3100" dirty="0" smtClean="0">
                <a:solidFill>
                  <a:prstClr val="black"/>
                </a:solidFill>
              </a:rPr>
              <a:t>)                                                                                                                                                        </a:t>
            </a:r>
            <a:endParaRPr lang="hu-HU" sz="3100" dirty="0">
              <a:solidFill>
                <a:prstClr val="black"/>
              </a:solidFill>
            </a:endParaRPr>
          </a:p>
          <a:p>
            <a:endParaRPr lang="hu-HU" dirty="0"/>
          </a:p>
        </p:txBody>
      </p:sp>
    </p:spTree>
    <p:extLst>
      <p:ext uri="{BB962C8B-B14F-4D97-AF65-F5344CB8AC3E}">
        <p14:creationId xmlns:p14="http://schemas.microsoft.com/office/powerpoint/2010/main" val="4965745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562074"/>
          </a:xfrm>
        </p:spPr>
        <p:txBody>
          <a:bodyPr>
            <a:normAutofit fontScale="90000"/>
          </a:bodyPr>
          <a:lstStyle/>
          <a:p>
            <a:r>
              <a:rPr lang="hu-HU" dirty="0" smtClean="0"/>
              <a:t>A hadifoglyok sorsa</a:t>
            </a:r>
            <a:endParaRPr lang="hu-HU" dirty="0"/>
          </a:p>
        </p:txBody>
      </p:sp>
      <p:sp>
        <p:nvSpPr>
          <p:cNvPr id="3" name="Tartalom helye 2"/>
          <p:cNvSpPr>
            <a:spLocks noGrp="1"/>
          </p:cNvSpPr>
          <p:nvPr>
            <p:ph idx="1"/>
          </p:nvPr>
        </p:nvSpPr>
        <p:spPr>
          <a:xfrm>
            <a:off x="457200" y="980728"/>
            <a:ext cx="8229600" cy="5616624"/>
          </a:xfrm>
        </p:spPr>
        <p:txBody>
          <a:bodyPr>
            <a:normAutofit fontScale="70000" lnSpcReduction="20000"/>
          </a:bodyPr>
          <a:lstStyle/>
          <a:p>
            <a:r>
              <a:rPr lang="hu-HU" b="1" dirty="0" smtClean="0"/>
              <a:t>Kivégzés</a:t>
            </a:r>
            <a:r>
              <a:rPr lang="hu-HU" dirty="0" smtClean="0"/>
              <a:t> (</a:t>
            </a:r>
            <a:r>
              <a:rPr lang="hu-HU" dirty="0" err="1" smtClean="0"/>
              <a:t>Katyn</a:t>
            </a:r>
            <a:r>
              <a:rPr lang="hu-HU" dirty="0" smtClean="0"/>
              <a:t>, 1940	</a:t>
            </a:r>
            <a:r>
              <a:rPr lang="hu-HU" dirty="0" err="1" smtClean="0"/>
              <a:t>-lengyel</a:t>
            </a:r>
            <a:r>
              <a:rPr lang="hu-HU" dirty="0" smtClean="0"/>
              <a:t> tiszteket Sztálin parancsára)</a:t>
            </a:r>
          </a:p>
          <a:p>
            <a:r>
              <a:rPr lang="hu-HU" b="1" dirty="0" smtClean="0"/>
              <a:t>Halálra éheztetés és/vagy dolgoztatás </a:t>
            </a:r>
            <a:r>
              <a:rPr lang="hu-HU" dirty="0" smtClean="0"/>
              <a:t>(a </a:t>
            </a:r>
            <a:r>
              <a:rPr lang="hu-HU" dirty="0" err="1" smtClean="0"/>
              <a:t>Kwai</a:t>
            </a:r>
            <a:r>
              <a:rPr lang="hu-HU" dirty="0" smtClean="0"/>
              <a:t> folyó hídja-hadifoglyokat és ázsiai munkásokat Japán)</a:t>
            </a:r>
          </a:p>
          <a:p>
            <a:r>
              <a:rPr lang="hu-HU" dirty="0"/>
              <a:t>A japán hadsereg 1942-től 61 000 angol, holland, ausztrál, amerikai, új-zélandi és kanadai hadifoglyot, valamint körülbelül 200 000 munkást dolgoztatott Indiából, Kínából, Indonéziából, Malajziából, Burmából és Thaiföldről egy 415 km hosszú vasútvonal megépítésén Thaiföld és Burma között, hogy vonaton biztosítsanak utánpótlást a japán hadsereg számára Burmában (ma Mianmar), valamint egy India elleni, későbbre tervezett támadáshoz.</a:t>
            </a:r>
          </a:p>
          <a:p>
            <a:endParaRPr lang="hu-HU" dirty="0"/>
          </a:p>
          <a:p>
            <a:r>
              <a:rPr lang="hu-HU" dirty="0"/>
              <a:t>1942 júniusában kezdtek el hadifoglyokat és munkásokat küldeni Burmába és Thaiföldre a vasútépítéshez. 1943 végére elkészült a „Halálvasút”. A terepviszonyok, a trópusi időjárás, a betegségek és az őrök kegyetlensége miatt 16 000 hadifogoly és mintegy 100 000 ázsiai munkás vesztette életét a vasútépítésen. </a:t>
            </a:r>
            <a:r>
              <a:rPr lang="hu-HU" dirty="0">
                <a:hlinkClick r:id="rId2"/>
              </a:rPr>
              <a:t>http://</a:t>
            </a:r>
            <a:r>
              <a:rPr lang="hu-HU" dirty="0" smtClean="0">
                <a:hlinkClick r:id="rId2"/>
              </a:rPr>
              <a:t>hu.wikipedia.org/wiki/Thaif%C3%B6ld%E2%80%93Burma-vas%C3%BAtvonal</a:t>
            </a:r>
            <a:r>
              <a:rPr lang="hu-HU" dirty="0" smtClean="0"/>
              <a:t> </a:t>
            </a:r>
            <a:endParaRPr lang="hu-HU" dirty="0"/>
          </a:p>
        </p:txBody>
      </p:sp>
    </p:spTree>
    <p:extLst>
      <p:ext uri="{BB962C8B-B14F-4D97-AF65-F5344CB8AC3E}">
        <p14:creationId xmlns:p14="http://schemas.microsoft.com/office/powerpoint/2010/main" val="2102721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78098"/>
          </a:xfrm>
        </p:spPr>
        <p:txBody>
          <a:bodyPr>
            <a:normAutofit fontScale="90000"/>
          </a:bodyPr>
          <a:lstStyle/>
          <a:p>
            <a:r>
              <a:rPr lang="hu-HU" dirty="0" smtClean="0"/>
              <a:t>Az USA japán-amerikai állampolgárai</a:t>
            </a:r>
            <a:endParaRPr lang="hu-HU" dirty="0"/>
          </a:p>
        </p:txBody>
      </p:sp>
      <p:sp>
        <p:nvSpPr>
          <p:cNvPr id="3" name="Tartalom helye 2"/>
          <p:cNvSpPr>
            <a:spLocks noGrp="1"/>
          </p:cNvSpPr>
          <p:nvPr>
            <p:ph idx="1"/>
          </p:nvPr>
        </p:nvSpPr>
        <p:spPr>
          <a:xfrm>
            <a:off x="107504" y="1052736"/>
            <a:ext cx="8856984" cy="5688632"/>
          </a:xfrm>
        </p:spPr>
        <p:txBody>
          <a:bodyPr/>
          <a:lstStyle/>
          <a:p>
            <a:pPr algn="just"/>
            <a:r>
              <a:rPr lang="hu-HU" dirty="0" smtClean="0"/>
              <a:t>Kaliforniából közép-amerikai internálótáborokba küldik őket (politikai bizalmatlanság: „kémek, árulók”).</a:t>
            </a:r>
          </a:p>
          <a:p>
            <a:pPr algn="just"/>
            <a:r>
              <a:rPr lang="hu-HU" dirty="0" smtClean="0"/>
              <a:t>Faji-etnikai </a:t>
            </a:r>
            <a:r>
              <a:rPr lang="hu-HU" dirty="0"/>
              <a:t>kritériumok által kiválasztott </a:t>
            </a:r>
            <a:r>
              <a:rPr lang="hu-HU" dirty="0" smtClean="0"/>
              <a:t>kb. </a:t>
            </a:r>
            <a:br>
              <a:rPr lang="hu-HU" dirty="0" smtClean="0"/>
            </a:br>
            <a:r>
              <a:rPr lang="hu-HU" dirty="0" smtClean="0"/>
              <a:t>100 000 embert </a:t>
            </a:r>
            <a:r>
              <a:rPr lang="hu-HU" dirty="0"/>
              <a:t>tartottak fogva </a:t>
            </a:r>
            <a:r>
              <a:rPr lang="hu-HU" dirty="0" smtClean="0"/>
              <a:t>évekig szögesdrót </a:t>
            </a:r>
            <a:r>
              <a:rPr lang="hu-HU" dirty="0"/>
              <a:t>mögött, fegyverrel </a:t>
            </a:r>
            <a:r>
              <a:rPr lang="hu-HU" dirty="0" smtClean="0"/>
              <a:t>őrizve, </a:t>
            </a:r>
            <a:r>
              <a:rPr lang="hu-HU" dirty="0"/>
              <a:t>állampolgári jogaiktól megfosztva</a:t>
            </a:r>
            <a:r>
              <a:rPr lang="hu-HU" dirty="0" smtClean="0"/>
              <a:t>.</a:t>
            </a:r>
          </a:p>
          <a:p>
            <a:pPr algn="just"/>
            <a:endParaRPr lang="hu-HU" dirty="0"/>
          </a:p>
          <a:p>
            <a:endParaRPr lang="hu-HU" dirty="0" smtClean="0"/>
          </a:p>
          <a:p>
            <a:endParaRPr lang="hu-HU" dirty="0" smtClean="0"/>
          </a:p>
          <a:p>
            <a:r>
              <a:rPr lang="hu-HU" sz="1600" dirty="0">
                <a:hlinkClick r:id="rId2"/>
              </a:rPr>
              <a:t>http://</a:t>
            </a:r>
            <a:r>
              <a:rPr lang="hu-HU" sz="1600" dirty="0" smtClean="0">
                <a:hlinkClick r:id="rId2"/>
              </a:rPr>
              <a:t>mult-kor.hu/20120530_a_japanamerikaiak_internalasa_a_masodik_vilaghaboruban</a:t>
            </a:r>
            <a:r>
              <a:rPr lang="hu-HU" sz="1600" dirty="0" smtClean="0"/>
              <a:t> </a:t>
            </a:r>
            <a:endParaRPr lang="hu-HU" sz="1600"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4048" y="4221088"/>
            <a:ext cx="3024336" cy="2160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2909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smtClean="0"/>
              <a:t>A holokauszt= égő áldozat</a:t>
            </a:r>
            <a:br>
              <a:rPr lang="hu-HU" dirty="0" smtClean="0"/>
            </a:br>
            <a:r>
              <a:rPr lang="hu-HU" dirty="0" smtClean="0"/>
              <a:t>A </a:t>
            </a:r>
            <a:r>
              <a:rPr lang="hu-HU" dirty="0" err="1" smtClean="0"/>
              <a:t>porrajmos</a:t>
            </a:r>
            <a:r>
              <a:rPr lang="hu-HU" dirty="0" smtClean="0"/>
              <a:t>: </a:t>
            </a:r>
            <a:r>
              <a:rPr lang="hu-HU" dirty="0" err="1" smtClean="0"/>
              <a:t>a</a:t>
            </a:r>
            <a:r>
              <a:rPr lang="hu-HU" dirty="0" smtClean="0"/>
              <a:t> cigányok kiirtása</a:t>
            </a:r>
            <a:endParaRPr lang="hu-HU" dirty="0"/>
          </a:p>
        </p:txBody>
      </p:sp>
      <p:sp>
        <p:nvSpPr>
          <p:cNvPr id="3" name="Tartalom helye 2"/>
          <p:cNvSpPr>
            <a:spLocks noGrp="1"/>
          </p:cNvSpPr>
          <p:nvPr>
            <p:ph idx="1"/>
          </p:nvPr>
        </p:nvSpPr>
        <p:spPr>
          <a:xfrm>
            <a:off x="457200" y="1600200"/>
            <a:ext cx="8229600" cy="5069160"/>
          </a:xfrm>
        </p:spPr>
        <p:txBody>
          <a:bodyPr>
            <a:normAutofit fontScale="55000" lnSpcReduction="20000"/>
          </a:bodyPr>
          <a:lstStyle/>
          <a:p>
            <a:r>
              <a:rPr lang="hu-HU" dirty="0" smtClean="0"/>
              <a:t>Nyomorék, elmebeteg= fölösleges, likvidálandó állampolgár</a:t>
            </a:r>
          </a:p>
          <a:p>
            <a:r>
              <a:rPr lang="hu-HU" dirty="0" err="1" smtClean="0"/>
              <a:t>Mengele</a:t>
            </a:r>
            <a:r>
              <a:rPr lang="hu-HU" dirty="0" smtClean="0"/>
              <a:t> orvosi kísérletei (az ikerkísérletek pl.)</a:t>
            </a:r>
          </a:p>
          <a:p>
            <a:r>
              <a:rPr lang="hu-HU" dirty="0" smtClean="0"/>
              <a:t>A fegyveres holokauszt Ukrajnában, Kijev közelében (nagy trauma a </a:t>
            </a:r>
            <a:r>
              <a:rPr lang="hu-HU" u="sng" dirty="0" smtClean="0"/>
              <a:t>végrehajtóknak!</a:t>
            </a:r>
            <a:r>
              <a:rPr lang="hu-HU" dirty="0" smtClean="0"/>
              <a:t>)</a:t>
            </a:r>
          </a:p>
          <a:p>
            <a:r>
              <a:rPr lang="hu-HU" dirty="0" err="1" smtClean="0"/>
              <a:t>Wannsee-i</a:t>
            </a:r>
            <a:r>
              <a:rPr lang="hu-HU" dirty="0" smtClean="0"/>
              <a:t> konferencia a végső megoldásról </a:t>
            </a:r>
            <a:r>
              <a:rPr lang="hu-HU" dirty="0"/>
              <a:t>(</a:t>
            </a:r>
            <a:r>
              <a:rPr lang="hu-HU" dirty="0" smtClean="0"/>
              <a:t>1942 jan.)</a:t>
            </a:r>
            <a:r>
              <a:rPr lang="hu-HU" dirty="0" err="1" smtClean="0"/>
              <a:t>-amikor</a:t>
            </a:r>
            <a:r>
              <a:rPr lang="hu-HU" dirty="0" smtClean="0"/>
              <a:t> már nem biztos a német háborús győzelem</a:t>
            </a:r>
          </a:p>
          <a:p>
            <a:r>
              <a:rPr lang="hu-HU" dirty="0" smtClean="0"/>
              <a:t>A </a:t>
            </a:r>
            <a:r>
              <a:rPr lang="hu-HU" b="1" dirty="0" smtClean="0"/>
              <a:t>gettó, a koncentrációs tábor, a munkatábor, a megsemmisítő tábor </a:t>
            </a:r>
            <a:br>
              <a:rPr lang="hu-HU" b="1" dirty="0" smtClean="0"/>
            </a:br>
            <a:r>
              <a:rPr lang="hu-HU" dirty="0" smtClean="0"/>
              <a:t>(gázkamra </a:t>
            </a:r>
            <a:r>
              <a:rPr lang="hu-HU" dirty="0" err="1" smtClean="0"/>
              <a:t>Zyklon</a:t>
            </a:r>
            <a:r>
              <a:rPr lang="hu-HU" dirty="0" err="1"/>
              <a:t>-</a:t>
            </a:r>
            <a:r>
              <a:rPr lang="hu-HU" dirty="0" err="1" smtClean="0"/>
              <a:t>B</a:t>
            </a:r>
            <a:r>
              <a:rPr lang="hu-HU" dirty="0" smtClean="0"/>
              <a:t> gázzal, ami eredetileg rovarölő szer</a:t>
            </a:r>
            <a:br>
              <a:rPr lang="hu-HU" dirty="0" smtClean="0"/>
            </a:br>
            <a:r>
              <a:rPr lang="hu-HU" dirty="0" smtClean="0"/>
              <a:t>krematórium= égető kemence)</a:t>
            </a:r>
          </a:p>
          <a:p>
            <a:r>
              <a:rPr lang="hu-HU" dirty="0" smtClean="0"/>
              <a:t>Auschwitz, </a:t>
            </a:r>
            <a:r>
              <a:rPr lang="hu-HU" dirty="0" err="1" smtClean="0"/>
              <a:t>Dachau</a:t>
            </a:r>
            <a:r>
              <a:rPr lang="hu-HU" dirty="0" smtClean="0"/>
              <a:t>, </a:t>
            </a:r>
            <a:r>
              <a:rPr lang="hu-HU" dirty="0" err="1" smtClean="0"/>
              <a:t>Treblinka</a:t>
            </a:r>
            <a:r>
              <a:rPr lang="hu-HU" dirty="0" smtClean="0"/>
              <a:t>, </a:t>
            </a:r>
            <a:r>
              <a:rPr lang="hu-HU" dirty="0" err="1"/>
              <a:t>B</a:t>
            </a:r>
            <a:r>
              <a:rPr lang="hu-HU" dirty="0" err="1" smtClean="0"/>
              <a:t>uchenwald</a:t>
            </a:r>
            <a:r>
              <a:rPr lang="hu-HU" dirty="0" smtClean="0"/>
              <a:t>…</a:t>
            </a:r>
          </a:p>
          <a:p>
            <a:r>
              <a:rPr lang="hu-HU" dirty="0" smtClean="0"/>
              <a:t>A német hadiipart szolgáló zsidó (francia stb. állampolgárságú) „rabszolgák” </a:t>
            </a:r>
          </a:p>
          <a:p>
            <a:r>
              <a:rPr lang="hu-HU" dirty="0" smtClean="0"/>
              <a:t>TK. 130. o., 131/12.</a:t>
            </a:r>
          </a:p>
          <a:p>
            <a:r>
              <a:rPr lang="hu-HU" dirty="0" smtClean="0"/>
              <a:t>Házaikba nácik költöztek, javaik nem zsidókéi lettek</a:t>
            </a:r>
          </a:p>
          <a:p>
            <a:r>
              <a:rPr lang="hu-HU" dirty="0" smtClean="0"/>
              <a:t>Kényszermunka a keleti területeken…egy kis munka</a:t>
            </a:r>
          </a:p>
          <a:p>
            <a:r>
              <a:rPr lang="hu-HU" dirty="0" smtClean="0"/>
              <a:t>A keresztények közönye (antiszemitizmusa)</a:t>
            </a:r>
          </a:p>
          <a:p>
            <a:r>
              <a:rPr lang="hu-HU" dirty="0" smtClean="0"/>
              <a:t>Hétköznapi hősök: akik zsidókat bújtattak (a </a:t>
            </a:r>
            <a:r>
              <a:rPr lang="hu-HU" dirty="0"/>
              <a:t>V</a:t>
            </a:r>
            <a:r>
              <a:rPr lang="hu-HU" dirty="0" smtClean="0"/>
              <a:t>ilág Igazai)</a:t>
            </a:r>
          </a:p>
          <a:p>
            <a:r>
              <a:rPr lang="hu-HU" dirty="0"/>
              <a:t>A </a:t>
            </a:r>
            <a:r>
              <a:rPr lang="hu-HU" b="1" dirty="0"/>
              <a:t>népirtás vagy </a:t>
            </a:r>
            <a:r>
              <a:rPr lang="hu-HU" b="1" dirty="0" smtClean="0"/>
              <a:t>genocídium</a:t>
            </a:r>
            <a:r>
              <a:rPr lang="hu-HU" dirty="0" smtClean="0"/>
              <a:t> </a:t>
            </a:r>
            <a:r>
              <a:rPr lang="hu-HU" dirty="0"/>
              <a:t>bizonyos bűncselekményeknek valamely nemzeti, etnikai, faji vagy vallási csoport teljes vagy részleges </a:t>
            </a:r>
            <a:r>
              <a:rPr lang="hu-HU" dirty="0" smtClean="0"/>
              <a:t>megsemmisítési szándékával </a:t>
            </a:r>
            <a:r>
              <a:rPr lang="hu-HU" dirty="0"/>
              <a:t>történő elkövetését jelenti. </a:t>
            </a:r>
            <a:r>
              <a:rPr lang="hu-HU" dirty="0">
                <a:hlinkClick r:id="rId2"/>
              </a:rPr>
              <a:t>http://</a:t>
            </a:r>
            <a:r>
              <a:rPr lang="hu-HU" dirty="0" smtClean="0">
                <a:hlinkClick r:id="rId2"/>
              </a:rPr>
              <a:t>hu.wikipedia.org/wiki/N%C3%A9pirt%C3%A1s</a:t>
            </a:r>
            <a:r>
              <a:rPr lang="hu-HU" dirty="0" smtClean="0"/>
              <a:t> </a:t>
            </a:r>
            <a:endParaRPr lang="hu-HU" dirty="0"/>
          </a:p>
        </p:txBody>
      </p:sp>
    </p:spTree>
    <p:extLst>
      <p:ext uri="{BB962C8B-B14F-4D97-AF65-F5344CB8AC3E}">
        <p14:creationId xmlns:p14="http://schemas.microsoft.com/office/powerpoint/2010/main" val="3618443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274</Words>
  <Application>Microsoft Office PowerPoint</Application>
  <PresentationFormat>Diavetítés a képernyőre (4:3 oldalarány)</PresentationFormat>
  <Paragraphs>42</Paragraphs>
  <Slides>7</Slides>
  <Notes>0</Notes>
  <HiddenSlides>0</HiddenSlides>
  <MMClips>0</MMClips>
  <ScaleCrop>false</ScaleCrop>
  <HeadingPairs>
    <vt:vector size="4" baseType="variant">
      <vt:variant>
        <vt:lpstr>Téma</vt:lpstr>
      </vt:variant>
      <vt:variant>
        <vt:i4>1</vt:i4>
      </vt:variant>
      <vt:variant>
        <vt:lpstr>Diacímek</vt:lpstr>
      </vt:variant>
      <vt:variant>
        <vt:i4>7</vt:i4>
      </vt:variant>
    </vt:vector>
  </HeadingPairs>
  <TitlesOfParts>
    <vt:vector size="8" baseType="lpstr">
      <vt:lpstr>Office-téma</vt:lpstr>
      <vt:lpstr>A 2. világháború jellegzetességei, borzalmai</vt:lpstr>
      <vt:lpstr>Páncélosok és légierő kombinálása</vt:lpstr>
      <vt:lpstr>Totális háború</vt:lpstr>
      <vt:lpstr>Partizánok</vt:lpstr>
      <vt:lpstr>A hadifoglyok sorsa</vt:lpstr>
      <vt:lpstr>Az USA japán-amerikai állampolgárai</vt:lpstr>
      <vt:lpstr>A holokauszt= égő áldozat A porrajmos: a cigányok kiirtása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2. világháború jellegzetességei, borzalmai</dc:title>
  <dc:creator>Felhasználó</dc:creator>
  <cp:lastModifiedBy>Felhasználó</cp:lastModifiedBy>
  <cp:revision>12</cp:revision>
  <dcterms:created xsi:type="dcterms:W3CDTF">2015-03-25T16:54:44Z</dcterms:created>
  <dcterms:modified xsi:type="dcterms:W3CDTF">2015-03-25T18:59:34Z</dcterms:modified>
</cp:coreProperties>
</file>